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1382" r:id="rId6"/>
    <p:sldId id="1395" r:id="rId7"/>
    <p:sldId id="1389" r:id="rId8"/>
    <p:sldId id="1388" r:id="rId9"/>
    <p:sldId id="1393" r:id="rId10"/>
    <p:sldId id="1390" r:id="rId11"/>
    <p:sldId id="262" r:id="rId12"/>
    <p:sldId id="1384" r:id="rId13"/>
    <p:sldId id="1385" r:id="rId14"/>
    <p:sldId id="1387" r:id="rId15"/>
    <p:sldId id="1386" r:id="rId16"/>
    <p:sldId id="1391" r:id="rId17"/>
    <p:sldId id="1392" r:id="rId18"/>
    <p:sldId id="1394" r:id="rId19"/>
    <p:sldId id="1369" r:id="rId20"/>
    <p:sldId id="13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72C4"/>
    <a:srgbClr val="382B8F"/>
    <a:srgbClr val="F3BE17"/>
    <a:srgbClr val="5A5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D230DE-0385-FF99-C3D7-09B08EB89466}" v="688" dt="2025-01-28T00:09:51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57" d="100"/>
          <a:sy n="57" d="100"/>
        </p:scale>
        <p:origin x="9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1E12B-3E73-42E9-8CB7-E896CECE79B2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20FA4-BE2F-422E-A518-4D287F76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1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75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50BB1-016D-876B-0C5D-0D79E861C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4BFC93-0BF3-ABF2-D6C4-120D0456E2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90DC48-E049-709E-F53A-94536B0CDA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39E10-9784-22E8-1553-CCFC2C09AC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3F7E72-1FB8-E078-7BA0-80CB6A6AC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69A299-12A6-31F8-8E4D-BD278F6AB0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980BC9-1F32-6EAC-0E58-30D7773409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Katie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A9FBC-5338-0E58-7AAE-5C6FF18E23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6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390BF-B078-840F-3285-91FB5B351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3C437C-69A1-C04C-906D-1026EAE2EB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D180C4-4CA9-3EDD-27E2-3AA60EC7E6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85323-FF7F-0521-AE0D-3AF9A2707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66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2AA20-2CF7-DA6D-0616-645B4DE65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71ABF9-9EC3-A598-B176-7C2A5D156E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D007F5-6C1C-3591-1A83-B8C34F4768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19339-82E8-059A-E9C4-BA3FADC98D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86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F5FBB-44A0-7A28-576F-34A496434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1D58B5-393B-0982-5F27-5674CECFA0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DA5899-F294-1545-4749-984A28BCC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99614-184E-F103-FA7A-BBBCCF7C94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87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F5580-ED3C-1DD6-3921-90AB46F713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01B323-A2E7-3CD9-B509-C57D5794AE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8964ED-7DCE-FA41-08DC-AF6CD0D95A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AECEA-3B39-98FD-ABE9-A7403BD8C9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70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 and JR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297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Elizabeth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82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41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AABA8-49EA-4D67-D64D-758587C75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935B48-410D-0CCB-7DC9-2239450604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81C20F-E56D-ED5E-79A7-C8F2A85F2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Katie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6A33C-3941-F3B9-11D9-8D5B0C1468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9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FDD43-3267-88FA-4874-821A13558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3DD645-AD7A-3788-92FB-1366F70CBA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53121D-AFFF-A03E-33CA-9BBF96BAE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Katie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3699F-4769-0FB9-B31C-4706349580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05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9D9BA-E03C-67BD-C390-CCCF3A893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C6BDA9-4EDF-2E6D-2D60-826971EEB9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7E04BD-0425-F404-DCD4-7C375BD95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7DCFA-F9AF-FA75-1756-3BCCB6CD03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64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4EAB2-C0F7-2676-DF04-0BA56781B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4A4778-525E-3C77-131F-F8D623620D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3063FF-559C-F564-440D-7E8C6C74A5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3C6D2-5E89-DD22-D5AC-9BF230D41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01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4AD3E-3090-845C-E7B5-3ADD4575F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2AD5DB-08B8-6D25-1E75-C5325A06E2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7AD8F2-341F-07C2-089F-C75B9ECE32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8FDD6-B72B-8BF9-0B73-82BC01A467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01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5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15F2C-E0A6-8D48-4592-8BE7DFDBD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E6238A-5D21-A893-DC7B-07CC0D20D8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DC4F1B-FE29-8DD5-1F9B-55B2B2910B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6702C-9200-94E8-DFCB-679720D6B7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20FA4-BE2F-422E-A518-4D287F7654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5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D572-98C0-461E-AC0E-BBE0593D1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53CB9-36D3-460F-8008-61C6EE9F5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613CA-6CE2-4F1D-9982-EF50B0A7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6C2C-5F22-4B59-9CE3-469B0A27F88C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BDF6-0F16-46B8-8C32-19EBF324C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3933F-E88D-41CC-95F9-984B1ED0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C7B7-7E4B-4DAA-B5E6-47B14BB0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92AA5-AD75-4E88-A9DB-05D00AAC1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287E3-0D9E-4BD2-8BDD-235983A5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57EC-C0D5-4B2B-A895-EFDC99E2695E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DC3B8-15BD-49B7-AD16-F62F7F66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50022-2C15-4946-8DCD-67398862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8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2AD3CA-FBA3-4C41-A350-0F037A89A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C071A-8AB2-4F84-BA0C-8162E0577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2AA42-19D7-473F-9438-5BBF1EB8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2B8-2AEB-48B9-A588-7CEC41246FAF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0C309-7681-4CCE-B8FA-C2CDF720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0DA58-3350-475C-BA1C-CFEBB3066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7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E53B8-1107-4102-8A5F-EE2665EC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18E4-00FC-4129-99ED-032BDCE00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5D297-871F-482B-A9C6-87FECD52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1520-5E83-4E3A-B209-884C70490C88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BE7CE-E043-4B16-B3E1-2B1EF8CA3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9BC89-B0EF-484E-AB90-74E85D15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0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F9887-3854-4A4E-8AC6-ED215565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CF639-370C-4BB2-9F08-5B854796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A006F-CB1B-468B-88C0-B6CEC5F5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6A5-9D6E-4F83-AD5F-BD409F1CA3DD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5E276-3342-468A-9F17-A1940A02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42095-F356-41ED-A64A-75412AF94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D208D-8B89-480C-8A3A-D8C9D01FC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9EE70-7157-439E-9B22-A319E4241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F482D-FC16-47BB-954B-686A1B7AF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F231A-8104-4AED-9454-B7C13FF0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5D33B-4426-4261-8B62-FE257B9184C4}" type="datetime1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FBFF2-7533-45A5-8DF1-D4C9FD67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CEA48-0399-4296-8CE5-9A594450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7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AA78-9F06-48E8-B4BC-7E332D43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FE2B7-7AA9-4E3A-9994-ED12BA232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C3D4C-B115-4452-8254-EA402BDC9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1385F-C778-4EF9-94D6-1CE20CC44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25FCA-1132-4BA8-B15A-88AA91EB9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2CCEB7-2F85-49F7-8A00-1F281CD3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6642-2D36-455F-BEF0-CC4DA5F418BB}" type="datetime1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1675D4-EA29-46BF-BFED-E59B33152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5218DE-50B9-4D3B-92E6-A59210ABB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2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F2C33-E7E9-4A78-B51E-A11A76BD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198D3-B12E-40B3-A316-2D009E9A3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7F80-E312-4FFF-B86A-9569D330BE4B}" type="datetime1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4A2EC-319D-4B09-B4B7-3B931215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E696F-49B9-4446-A871-3EDBE9222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C4A8B3-12F9-44B9-BBD3-D9309D2F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7FF6-7670-4D38-B5D8-C93CF34AAB0A}" type="datetime1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FA0135-5BDD-4818-9792-B7A7779F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D8586-A20F-41CA-89F6-68B98D92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595D7-50E2-4F6C-9901-4D9BF2AC0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E70DC-4522-46DE-927E-9054C8694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293B7-FAA0-4DB3-9F88-23262FB9E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50886-6190-46F6-8DD7-F509B6F5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6481-0DAF-40CB-930E-4FD2E8D68718}" type="datetime1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8F672-B0A6-44BC-9561-3A2FB0C12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3D528-FDE4-4D7B-A9C1-D1AEB665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0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BF89-D6D4-44B4-B894-A05B1F6D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6FB6C5-3A91-4174-9868-9B2022941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E47E1-5171-4F07-B8E3-E8ED2AD74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16998-574F-4718-AE53-F719B012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3877-276A-43A4-81EE-27548B44003F}" type="datetime1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45A36-68BE-4197-A50E-5E22CE19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91BE1-0E13-45D5-9234-B2584835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1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600DB3-D8F2-4602-9D24-67FB596C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ADC9F-9654-4342-B917-04D4ED7D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AA481-4CDC-458E-B927-C6F547AE7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04E65-BDDD-41EB-A763-035880E844DA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4CFA-D3BF-4531-AABB-3242DFABE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3EDC2-0C9A-4D72-B8E1-1474D214D9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A924-86DB-496A-8889-72EE692E7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giron@firstfivenebraska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957C66-0311-427A-BA12-C748C4D74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4268B1-8B9F-4EAB-9346-8AA9C6AC9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26096"/>
            <a:ext cx="12192000" cy="11319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1E80D3-FC1F-4318-82B5-6365B6AEF96A}"/>
              </a:ext>
            </a:extLst>
          </p:cNvPr>
          <p:cNvSpPr txBox="1"/>
          <p:nvPr/>
        </p:nvSpPr>
        <p:spPr>
          <a:xfrm>
            <a:off x="5912035" y="1744127"/>
            <a:ext cx="6143211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>
                <a:cs typeface="Aharoni"/>
              </a:rPr>
              <a:t>FFN Policy Call</a:t>
            </a:r>
          </a:p>
          <a:p>
            <a:pPr algn="ctr"/>
            <a:r>
              <a:rPr lang="en-US" sz="2400">
                <a:cs typeface="Aharoni"/>
              </a:rPr>
              <a:t>January 28, 2025</a:t>
            </a:r>
            <a:endParaRPr lang="en-US" sz="2400">
              <a:ea typeface="Calibri"/>
              <a:cs typeface="Aharoni" panose="02010803020104030203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588E06-8F61-4F02-BDCA-BD5994312FD1}"/>
              </a:ext>
            </a:extLst>
          </p:cNvPr>
          <p:cNvSpPr txBox="1"/>
          <p:nvPr/>
        </p:nvSpPr>
        <p:spPr>
          <a:xfrm>
            <a:off x="6634762" y="3144681"/>
            <a:ext cx="4697761" cy="230832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400"/>
              <a:t>Elizabeth Everett, Deputy Director</a:t>
            </a:r>
          </a:p>
          <a:p>
            <a:pPr algn="ctr"/>
            <a:r>
              <a:rPr lang="en-US" sz="2400">
                <a:ea typeface="Calibri"/>
                <a:cs typeface="Calibri"/>
              </a:rPr>
              <a:t>Katie Bass, Policy Research Manager</a:t>
            </a:r>
            <a:endParaRPr lang="en-US"/>
          </a:p>
          <a:p>
            <a:pPr algn="ctr"/>
            <a:r>
              <a:rPr lang="en-US" sz="2400"/>
              <a:t>Mitchell Clark, Policy Advisor</a:t>
            </a:r>
            <a:endParaRPr lang="en-US" sz="2400">
              <a:ea typeface="Calibri"/>
              <a:cs typeface="Calibri"/>
            </a:endParaRPr>
          </a:p>
          <a:p>
            <a:pPr algn="ctr"/>
            <a:r>
              <a:rPr lang="en-US" sz="2400"/>
              <a:t>Sara Howard, Policy Advisor</a:t>
            </a:r>
            <a:endParaRPr lang="en-US" sz="2400">
              <a:ea typeface="Calibri"/>
              <a:cs typeface="Calibri"/>
            </a:endParaRPr>
          </a:p>
          <a:p>
            <a:pPr algn="ctr"/>
            <a:endParaRPr lang="en-US" sz="2400">
              <a:ea typeface="Calibri"/>
              <a:cs typeface="Calibri"/>
            </a:endParaRPr>
          </a:p>
          <a:p>
            <a:endParaRPr lang="en-US" sz="2400">
              <a:ea typeface="Calibri"/>
              <a:cs typeface="Calibri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D15ED495-5A39-482B-9B63-991799FDD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" y="1741709"/>
            <a:ext cx="4582498" cy="247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30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1E4B3-54DA-FB3B-DE7B-615CD8B3F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E2BA0EA-854B-9A04-1C5D-66F896077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CC3C37F-441D-4583-B190-B020E3E1155C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2436548-35FA-5502-AE31-DA06F993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Child Care- Budget and Taxes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385A64D-2403-0F0D-0713-DC8EA89F9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LB264- Provide, change, and eliminate transfers from the Cash Reserve Fund and various other funds and change, terminate, and eliminate various statutory programs.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LB710- Increase the earned income tax credit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DCD4E7F-0C95-10FB-2178-3386636392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35131-58A3-4661-1B08-02EB7DB7C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08222B3-96FB-6AE4-D3D6-027E76972E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C6617C0-0BFE-B358-53CD-E8A12DEF2224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7C27EC3F-5816-065E-6B43-0766B30F9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Child Care- Data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AC9131F-D229-A85C-7F9F-63F9A5239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LB339- Require the Department of Health and Human Services to provide a report regarding the federal Child Care Subsidy program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9B8844C-69A4-B51B-055C-B1A193C59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B0F97-B25F-FA59-3CEF-26B864482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994B721-788D-331F-CDC5-39C5F2D84C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41980C6-C812-FEFD-4A82-90CFA575DC1A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4349A6BF-2DBD-CE6E-98A1-39CF686F5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Home Visiting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F9261FD-DA36-A21B-8D29-7544EA6B3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LB22- Require the Department of Health and Human Services to file a state plan amendment for evidence-based nurse home-visitation services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LB104- Adopt the Family Home Visitation Act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7059168-82BD-C467-6523-CD685AD74D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3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54EE1-B62C-1AE7-5026-1AAE517BB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671C3EE-80E8-8A02-1815-60DE3FA77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ACCBB53-D0FC-2C52-B7BC-2CB24CFAA9B1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7C4E40F-6812-9641-8737-D1D38971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Maternal and Child Health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D28DC9-6062-8D0B-C708-38AD8A4F4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LB41- Change blood test requirements for pregnant women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LB153- Require the Department of Health and Human Services to file a state plan amendment for postpartum coverage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LB189- Adopt the Paid Family and Medical Leave Insurance Act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LB224- Require paid maternity leave for state employees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132DDFE-684B-F5B5-3BCF-56A14BC44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2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0833E-4B77-FB10-2159-C25EDE318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7595C05-EF3D-2C80-F591-B936519F8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97A46AA-6830-18DE-26D5-78679947FD5B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D61CA5FE-9FFF-C5B8-B890-E1AC6A1B0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Maternal and Child Health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C3D0F2B-B3AA-EBC3-9316-DCA5541AD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LB283- Require the Department of health and Human Services to implement express lane eligibility 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088D5BD-30BA-3B3B-C309-4F2B1C248C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74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BBBF6-70AD-74FA-DAFC-D673DADE2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F9A1430-4DA8-1850-A763-3802B98E2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443A9C1-8E78-9216-E42F-752575D6BEF5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FF1068E-C473-6C2F-2A18-ECA77E8CB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Important Dates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03118B9-47F4-DE38-6BD1-9E45779CA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Feb. 25- Next FFN Policy Call (1:30pm and 7pm)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March 13- Deadline: Request a Speaker priority bill designation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March 14- Deadline: Designation of Senator and Committee priority bills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March 28- Final date for public hearings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March 31- Full-day floor debate begins 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C404A10-9370-0D66-93F2-E66DEE24E0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3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957C66-0311-427A-BA12-C748C4D74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4268B1-8B9F-4EAB-9346-8AA9C6AC9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26096"/>
            <a:ext cx="12192000" cy="113190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9588E06-8F61-4F02-BDCA-BD5994312FD1}"/>
              </a:ext>
            </a:extLst>
          </p:cNvPr>
          <p:cNvSpPr txBox="1"/>
          <p:nvPr/>
        </p:nvSpPr>
        <p:spPr>
          <a:xfrm>
            <a:off x="709430" y="3048440"/>
            <a:ext cx="107731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Would you like to get involved in early childhood advocacy? </a:t>
            </a:r>
          </a:p>
          <a:p>
            <a:pPr algn="ctr"/>
            <a:r>
              <a:rPr lang="en-US" sz="3200" dirty="0"/>
              <a:t>Please contact Jodi-Renee </a:t>
            </a:r>
            <a:r>
              <a:rPr lang="en-US" sz="3200" dirty="0" err="1"/>
              <a:t>Gir</a:t>
            </a:r>
            <a:r>
              <a:rPr lang="en-US" sz="32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ó</a:t>
            </a:r>
            <a:r>
              <a:rPr lang="en-US" sz="3200" dirty="0" err="1"/>
              <a:t>n</a:t>
            </a:r>
            <a:r>
              <a:rPr lang="en-US" sz="3200" dirty="0"/>
              <a:t> at </a:t>
            </a:r>
            <a:r>
              <a:rPr lang="it-IT" sz="3200" dirty="0">
                <a:hlinkClick r:id="rId4"/>
              </a:rPr>
              <a:t>jgiron@firstfivenebraska.org</a:t>
            </a:r>
            <a:endParaRPr lang="it-IT" sz="3200" dirty="0"/>
          </a:p>
          <a:p>
            <a:pPr algn="ctr"/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EC0A67-51F5-C801-B4C1-F659EBC55DA8}"/>
              </a:ext>
            </a:extLst>
          </p:cNvPr>
          <p:cNvSpPr txBox="1"/>
          <p:nvPr/>
        </p:nvSpPr>
        <p:spPr>
          <a:xfrm>
            <a:off x="4260480" y="2029054"/>
            <a:ext cx="367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1951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957C66-0311-427A-BA12-C748C4D74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4268B1-8B9F-4EAB-9346-8AA9C6AC9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26096"/>
            <a:ext cx="12192000" cy="113190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D15ED495-5A39-482B-9B63-991799FDD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863" y="1491308"/>
            <a:ext cx="4481549" cy="24178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0DFA1B-1757-C0BF-5084-D9751E06FEF4}"/>
              </a:ext>
            </a:extLst>
          </p:cNvPr>
          <p:cNvSpPr txBox="1"/>
          <p:nvPr/>
        </p:nvSpPr>
        <p:spPr>
          <a:xfrm>
            <a:off x="4118249" y="3967276"/>
            <a:ext cx="3770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/>
              <a:t>FirstFiveNebraska.org</a:t>
            </a:r>
          </a:p>
        </p:txBody>
      </p:sp>
      <p:pic>
        <p:nvPicPr>
          <p:cNvPr id="6" name="Picture 5" descr="A black x on a black background&#10;&#10;Description automatically generated">
            <a:extLst>
              <a:ext uri="{FF2B5EF4-FFF2-40B4-BE49-F238E27FC236}">
                <a16:creationId xmlns:a16="http://schemas.microsoft.com/office/drawing/2014/main" id="{427859F3-28A1-B369-8DB0-C9D9F09A5F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572" y="4665563"/>
            <a:ext cx="1338130" cy="39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6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6C088-2D43-2B62-F73B-E4E19BB3E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0BD3C7C-6DAA-FFE1-3D56-D8AC39755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9851CE9-2BC2-8DB5-D75F-20B7D596613F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D81D6B9-D29B-D51D-AE95-D8112A8BC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18" y="665480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109th Legislature, 1st Regular Session</a:t>
            </a:r>
            <a:endParaRPr lang="en-US" sz="3600" b="1" dirty="0">
              <a:latin typeface="+mn-lt"/>
              <a:ea typeface="Calibri"/>
              <a:cs typeface="Calibri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1E5964F-3CAE-D792-B13A-5ACD8D694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endParaRPr lang="en-US" sz="2400">
              <a:ea typeface="Calibri"/>
              <a:cs typeface="Calibri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>
              <a:ea typeface="Calibri"/>
              <a:cs typeface="Calibri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>
              <a:ea typeface="Calibri" panose="020F0502020204030204"/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434AD1-C96C-F71B-2DE5-B8A3527AA0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32DD2E-634B-7FDA-50B0-B163B2C318CE}"/>
              </a:ext>
            </a:extLst>
          </p:cNvPr>
          <p:cNvSpPr txBox="1"/>
          <p:nvPr/>
        </p:nvSpPr>
        <p:spPr>
          <a:xfrm>
            <a:off x="838200" y="1497263"/>
            <a:ext cx="10515600" cy="56938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dirty="0"/>
              <a:t>Jan.8- First day of session</a:t>
            </a:r>
            <a:endParaRPr lang="en-US" sz="2800" dirty="0">
              <a:ea typeface="Calibri"/>
              <a:cs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Speaker and Committee Chairs elected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Speaker- Senator John Arch (District 14)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HHS Committee Chair- Senator Brian Hardin (District 48)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Education Committee Chair- Senator Dave Murman (District 38)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Revenue Committee Chair- Senator Brad von </a:t>
            </a:r>
            <a:r>
              <a:rPr lang="en-US" sz="2400" dirty="0" err="1">
                <a:ea typeface="Calibri" panose="020F0502020204030204"/>
                <a:cs typeface="Calibri" panose="020F0502020204030204"/>
              </a:rPr>
              <a:t>Gillern</a:t>
            </a:r>
            <a:r>
              <a:rPr lang="en-US" sz="2400" dirty="0">
                <a:ea typeface="Calibri" panose="020F0502020204030204"/>
                <a:cs typeface="Calibri" panose="020F0502020204030204"/>
              </a:rPr>
              <a:t> (District 4)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Appropriations Committee Chair- Senator Robert Clements (District 2)</a:t>
            </a:r>
          </a:p>
          <a:p>
            <a:pPr lvl="2"/>
            <a:endParaRPr lang="en-US" sz="2400" dirty="0">
              <a:ea typeface="Calibri" panose="020F0502020204030204"/>
              <a:cs typeface="Calibri" panose="020F0502020204030204"/>
            </a:endParaRPr>
          </a:p>
          <a:p>
            <a:r>
              <a:rPr lang="en-US" sz="3200" dirty="0">
                <a:ea typeface="Calibri" panose="020F0502020204030204"/>
                <a:cs typeface="Calibri" panose="020F0502020204030204"/>
              </a:rPr>
              <a:t>Jan. 21- First day of hearings</a:t>
            </a:r>
          </a:p>
          <a:p>
            <a:endParaRPr lang="en-US" sz="3200" dirty="0">
              <a:ea typeface="Calibri" panose="020F0502020204030204"/>
              <a:cs typeface="Calibri" panose="020F0502020204030204"/>
            </a:endParaRPr>
          </a:p>
          <a:p>
            <a:r>
              <a:rPr lang="en-US" sz="3200" dirty="0">
                <a:ea typeface="Calibri" panose="020F0502020204030204"/>
                <a:cs typeface="Calibri" panose="020F0502020204030204"/>
              </a:rPr>
              <a:t>Jan. 29- Morning floor debate begins</a:t>
            </a:r>
          </a:p>
          <a:p>
            <a:pPr lvl="1"/>
            <a:endParaRPr lang="en-US" sz="32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745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A8642-F4B8-BEEA-8E4F-0DADF5A9A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6AC743A-3E6E-E18D-FD85-0BFB7E53E9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1FA8D10-B803-FFFE-5323-B0F9C8A73A84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8A4A2E9-BC3F-7B40-070D-B5ECF17E9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18" y="665480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  <a:ea typeface="Calibri"/>
                <a:cs typeface="Calibri"/>
              </a:rPr>
              <a:t>Child Care Subsidy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2802020-8441-FFA1-FA37-47CC92686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endParaRPr lang="en-US" sz="2400">
              <a:ea typeface="Calibri"/>
              <a:cs typeface="Calibri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>
              <a:ea typeface="Calibri"/>
              <a:cs typeface="Calibri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>
              <a:ea typeface="Calibri" panose="020F0502020204030204"/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7BBCE8D-F4F9-DAB0-28B8-06761FE40F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11B6D2-912E-8055-4A8F-39241F3E4E36}"/>
              </a:ext>
            </a:extLst>
          </p:cNvPr>
          <p:cNvSpPr txBox="1"/>
          <p:nvPr/>
        </p:nvSpPr>
        <p:spPr>
          <a:xfrm>
            <a:off x="838200" y="1497263"/>
            <a:ext cx="10515600" cy="62478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dirty="0"/>
              <a:t>LB13- Require the Department of Health and Human Services to file a state plan amendment relating to child care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HHS Committee hearing was on Jan. 22</a:t>
            </a:r>
          </a:p>
          <a:p>
            <a:pPr lvl="1"/>
            <a:endParaRPr lang="en-US" sz="3200" dirty="0">
              <a:ea typeface="Calibri"/>
              <a:cs typeface="Calibri"/>
            </a:endParaRPr>
          </a:p>
          <a:p>
            <a:r>
              <a:rPr lang="en-US" sz="3200" dirty="0">
                <a:ea typeface="Calibri"/>
                <a:cs typeface="Calibri"/>
              </a:rPr>
              <a:t>LB71- Change requirements for child care reimbursement rates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HHS Committee hearing was on Jan. 23</a:t>
            </a:r>
          </a:p>
          <a:p>
            <a:endParaRPr lang="en-US" sz="2800" dirty="0">
              <a:ea typeface="Calibri"/>
              <a:cs typeface="Calibri"/>
            </a:endParaRPr>
          </a:p>
          <a:p>
            <a:r>
              <a:rPr lang="en-US" sz="3200" dirty="0">
                <a:ea typeface="Calibri"/>
                <a:cs typeface="Calibri"/>
              </a:rPr>
              <a:t>LB95- Provide for a pilot program under the federal Child Care Subsidy program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5211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19AE6-DE31-AA67-D373-B84E4CE8B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E2B3DF-BCC6-22ED-A917-5FD7DB7B3E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8D8FB5F-53A7-F8F1-60B8-D8B3488834F7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0579014-E7C4-42D8-BC40-250B4A14F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18" y="665480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  <a:ea typeface="Calibri"/>
                <a:cs typeface="Calibri"/>
              </a:rPr>
              <a:t>Child Care Subsidy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FBA4E20-4462-9561-E5AF-AA812C8D5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endParaRPr lang="en-US" sz="2400">
              <a:ea typeface="Calibri"/>
              <a:cs typeface="Calibri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>
              <a:ea typeface="Calibri"/>
              <a:cs typeface="Calibri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>
              <a:ea typeface="Calibri" panose="020F0502020204030204"/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046C055-8946-F239-C6EF-51C7F3F310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72A63F-666A-6480-200C-42F8601213FB}"/>
              </a:ext>
            </a:extLst>
          </p:cNvPr>
          <p:cNvSpPr txBox="1"/>
          <p:nvPr/>
        </p:nvSpPr>
        <p:spPr>
          <a:xfrm>
            <a:off x="838200" y="1497263"/>
            <a:ext cx="10515600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lvl="1"/>
            <a:r>
              <a:rPr lang="en-US" sz="3200" dirty="0">
                <a:ea typeface="Calibri"/>
                <a:cs typeface="Calibri"/>
              </a:rPr>
              <a:t>LB304- Eliminate a sunset date for the federal Child Care Subsidy program</a:t>
            </a:r>
          </a:p>
          <a:p>
            <a:pPr marL="0" lvl="1"/>
            <a:endParaRPr lang="en-US" sz="3200" dirty="0">
              <a:ea typeface="Calibri"/>
              <a:cs typeface="Calibri"/>
            </a:endParaRPr>
          </a:p>
          <a:p>
            <a:pPr marL="0" lvl="1"/>
            <a:r>
              <a:rPr lang="en-US" sz="3200" dirty="0">
                <a:ea typeface="Calibri"/>
                <a:cs typeface="Calibri"/>
              </a:rPr>
              <a:t>LB442- Establish a state Child Care Subsidy program</a:t>
            </a:r>
          </a:p>
          <a:p>
            <a:pPr lvl="1"/>
            <a:endParaRPr lang="en-US" sz="3200" b="1" dirty="0">
              <a:ea typeface="Calibri"/>
              <a:cs typeface="Calibri"/>
            </a:endParaRPr>
          </a:p>
          <a:p>
            <a:pPr lvl="1"/>
            <a:endParaRPr lang="en-US" sz="32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628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EBE53-C1D4-05F9-7708-8273A22D1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08EBAD9-C8EB-7484-F903-7E0CCAFEB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82" y="-72569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16BC4D8-183D-42F9-D776-C8100F4985CA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8BD63524-3DBB-E55A-35A6-5CF29CAA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18" y="665480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  <a:ea typeface="Calibri"/>
                <a:cs typeface="Calibri"/>
              </a:rPr>
              <a:t>Child Care- Workforce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7B12C91-505E-1948-3AA9-314833DB4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endParaRPr lang="en-US" sz="2400">
              <a:ea typeface="Calibri"/>
              <a:cs typeface="Calibri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>
              <a:ea typeface="Calibri"/>
              <a:cs typeface="Calibri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>
              <a:ea typeface="Calibri" panose="020F0502020204030204"/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98FF8F8-7406-D355-3F42-9400C7417C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300172-45C3-E97F-3C3B-4A3CB0409006}"/>
              </a:ext>
            </a:extLst>
          </p:cNvPr>
          <p:cNvSpPr txBox="1"/>
          <p:nvPr/>
        </p:nvSpPr>
        <p:spPr>
          <a:xfrm>
            <a:off x="838200" y="1497263"/>
            <a:ext cx="10515600" cy="38472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dirty="0">
                <a:ea typeface="Calibri"/>
                <a:cs typeface="Calibri"/>
              </a:rPr>
              <a:t>LB51- Adopt the National Crime Prevention and Privacy Compact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Judiciary Committee hearing was on Jan. 22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ea typeface="Calibri"/>
              <a:cs typeface="Calibri"/>
            </a:endParaRPr>
          </a:p>
          <a:p>
            <a:r>
              <a:rPr lang="en-US" sz="3200" dirty="0">
                <a:ea typeface="Calibri"/>
                <a:cs typeface="Calibri"/>
              </a:rPr>
              <a:t>LB363- Adopt the Apprenticeship Grant Act</a:t>
            </a:r>
          </a:p>
          <a:p>
            <a:pPr lvl="1"/>
            <a:endParaRPr lang="en-US" sz="28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40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2F692-1712-7868-99F2-4D2254D20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AB19F63-0AF2-7BE1-F741-DBB7891536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82" y="-72569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F9625E0-DB7D-93DF-BC1A-F295F6CF7AE0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DCF36F27-4DD3-1ED9-6ABC-6846D921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18" y="665480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  <a:ea typeface="Calibri"/>
                <a:cs typeface="Calibri"/>
              </a:rPr>
              <a:t>Child Care- Programs and Operations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EFDB98B-AFC3-24C5-F98C-61F3E319D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endParaRPr lang="en-US" sz="2400">
              <a:ea typeface="Calibri"/>
              <a:cs typeface="Calibri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>
              <a:ea typeface="Calibri"/>
              <a:cs typeface="Calibri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>
              <a:ea typeface="Calibri" panose="020F0502020204030204"/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16BFF3C-19E5-D777-9CDD-4023522FC9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2D2133-F99D-675B-3356-1BFB87051FA6}"/>
              </a:ext>
            </a:extLst>
          </p:cNvPr>
          <p:cNvSpPr txBox="1"/>
          <p:nvPr/>
        </p:nvSpPr>
        <p:spPr>
          <a:xfrm>
            <a:off x="838200" y="1497263"/>
            <a:ext cx="1051560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dirty="0">
                <a:ea typeface="Calibri"/>
                <a:cs typeface="Calibri"/>
              </a:rPr>
              <a:t>LB248- Exempt certain program from child care licensing requirements</a:t>
            </a:r>
          </a:p>
          <a:p>
            <a:endParaRPr lang="en-US" sz="3200" dirty="0">
              <a:ea typeface="Calibri"/>
              <a:cs typeface="Calibri"/>
            </a:endParaRPr>
          </a:p>
          <a:p>
            <a:r>
              <a:rPr lang="en-US" sz="3200" dirty="0">
                <a:ea typeface="Calibri"/>
                <a:cs typeface="Calibri"/>
              </a:rPr>
              <a:t>LB274- Change requirements under the Child Care Licensing Act for liability insurance coverage and inspections and investigations</a:t>
            </a:r>
          </a:p>
          <a:p>
            <a:pPr lvl="1"/>
            <a:endParaRPr lang="en-US" sz="28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98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1F1F2-850C-A6FE-8A3F-C57CB5B91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7F2B67-8552-165C-4843-9C6213D81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82" y="-145792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066D77D-890B-CC4A-AC44-3E837FF3FE46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3EE9189D-0D19-AB4A-2EF0-FC21A17A5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18" y="709353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  <a:ea typeface="Calibri"/>
                <a:cs typeface="Calibri"/>
              </a:rPr>
              <a:t>Child Care- Safety and Security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CC00C1F-9BAE-DDD4-D522-6B059D1D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endParaRPr lang="en-US" sz="2400" dirty="0">
              <a:ea typeface="Calibri"/>
              <a:cs typeface="Calibri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libri"/>
              <a:cs typeface="Calibri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a typeface="Calibri" panose="020F0502020204030204"/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ea typeface="Calibri" panose="020F0502020204030204"/>
              <a:cs typeface="Calibri" panose="020F0502020204030204"/>
            </a:endParaRPr>
          </a:p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839194A-D969-23D9-9914-AC3BBFCA36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E2D4B0-F6F9-87C6-82CE-D19267EDB041}"/>
              </a:ext>
            </a:extLst>
          </p:cNvPr>
          <p:cNvSpPr txBox="1"/>
          <p:nvPr/>
        </p:nvSpPr>
        <p:spPr>
          <a:xfrm>
            <a:off x="838200" y="1140392"/>
            <a:ext cx="10515600" cy="55092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lvl="1"/>
            <a:endParaRPr lang="en-US" sz="3200" dirty="0">
              <a:ea typeface="Calibri"/>
              <a:cs typeface="Calibri"/>
            </a:endParaRPr>
          </a:p>
          <a:p>
            <a:pPr marL="0" lvl="1"/>
            <a:r>
              <a:rPr lang="en-US" sz="3200" dirty="0">
                <a:ea typeface="Calibri"/>
                <a:cs typeface="Calibri"/>
              </a:rPr>
              <a:t>LB162- Adopt the Child Care Safety and Security Act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HHS Committee hearing on Jan. 29</a:t>
            </a:r>
          </a:p>
          <a:p>
            <a:pPr marL="0" lvl="1"/>
            <a:endParaRPr lang="en-US" sz="3200" dirty="0">
              <a:ea typeface="Calibri"/>
              <a:cs typeface="Calibri"/>
            </a:endParaRPr>
          </a:p>
          <a:p>
            <a:pPr marL="0" lvl="1"/>
            <a:r>
              <a:rPr lang="en-US" sz="3200" dirty="0">
                <a:ea typeface="Calibri"/>
                <a:cs typeface="Calibri"/>
              </a:rPr>
              <a:t>LB457- Require anaphylaxis policies for school districts and licensed child care facilities and provide a limit on the amount an insured is required to pay by an insurance policy or benefit plan for epinephrine injectors</a:t>
            </a:r>
          </a:p>
          <a:p>
            <a:pPr marL="0" lvl="1"/>
            <a:endParaRPr lang="en-US" sz="32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  <a:p>
            <a:pPr lvl="1"/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96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1FDBB4-E055-4BBC-BBE7-2BB61CCF6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FB886FF-2844-46B4-9D6B-DDF13EB480B0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3DA6BFA-0469-76B4-F522-854F9395E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Child Care- Accessibility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869061F-D3E2-00C4-25BD-BA6611B1C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250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LB74- Authorize certain expenditures under the Nebraska Political Accountability and Disclosure Act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LB94- Adopt the Digital Skills Empowerment Act and change the use of the Workforce Development Program Cash Fund</a:t>
            </a:r>
          </a:p>
          <a:p>
            <a:pPr lvl="1"/>
            <a:r>
              <a:rPr lang="en-US" sz="2800" dirty="0">
                <a:ea typeface="Calibri"/>
                <a:cs typeface="Calibri"/>
              </a:rPr>
              <a:t>Business and Labor Hearing on Feb. 3 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C053C8A-389B-CD3A-D6FA-FDB662E7CE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4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68AD0-A848-02BB-1275-1AF61A652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A543B6-81E5-89EC-E256-9D5FBC84C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2428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6D3AD52-BFEB-3F7B-9934-EE8F8BB66AFB}"/>
              </a:ext>
            </a:extLst>
          </p:cNvPr>
          <p:cNvSpPr txBox="1"/>
          <p:nvPr/>
        </p:nvSpPr>
        <p:spPr>
          <a:xfrm>
            <a:off x="131804" y="6655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b="1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3A1710BE-EE75-39C6-36C0-50627E2CA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Child Care- Budget and Taxes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3DE9DA6-0611-7D74-48C3-5C0D7D2AA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LB157- Adopt the Child Tax Credit Act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LB161- Redefine formula students under the Tax Equity and Educational Opportunities Support Act</a:t>
            </a:r>
          </a:p>
          <a:p>
            <a:pPr marL="0" indent="0">
              <a:buNone/>
            </a:pPr>
            <a:endParaRPr lang="en-US" sz="3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ea typeface="Calibri"/>
                <a:cs typeface="Calibri"/>
              </a:rPr>
              <a:t>LB182- Change provisions relating to the Affordable Housing Tax Credit Act and the Child Care Tax Credit Act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02521F9-C042-05E7-F336-0AB264023A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22" y="6176963"/>
            <a:ext cx="1176596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7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387CAE75C99745A93D27D94EAD618F" ma:contentTypeVersion="15" ma:contentTypeDescription="Create a new document." ma:contentTypeScope="" ma:versionID="9fdebdef02d194c89208ae41314a5151">
  <xsd:schema xmlns:xsd="http://www.w3.org/2001/XMLSchema" xmlns:xs="http://www.w3.org/2001/XMLSchema" xmlns:p="http://schemas.microsoft.com/office/2006/metadata/properties" xmlns:ns2="264ac7f2-db6b-4a95-84e0-87a8fdd0b180" xmlns:ns3="e91b5e26-186a-4b2b-8b69-a0e594c269d1" targetNamespace="http://schemas.microsoft.com/office/2006/metadata/properties" ma:root="true" ma:fieldsID="60e3c972dd746236c3045a443b63100c" ns2:_="" ns3:_="">
    <xsd:import namespace="264ac7f2-db6b-4a95-84e0-87a8fdd0b180"/>
    <xsd:import namespace="e91b5e26-186a-4b2b-8b69-a0e594c269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ac7f2-db6b-4a95-84e0-87a8fdd0b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5b645fb-244c-4c17-bdad-c0186f14a0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b5e26-186a-4b2b-8b69-a0e594c269d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74ec0f-0be2-4af2-9f20-e57af22a4334}" ma:internalName="TaxCatchAll" ma:showField="CatchAllData" ma:web="e91b5e26-186a-4b2b-8b69-a0e594c269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1b5e26-186a-4b2b-8b69-a0e594c269d1" xsi:nil="true"/>
    <lcf76f155ced4ddcb4097134ff3c332f xmlns="264ac7f2-db6b-4a95-84e0-87a8fdd0b18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326E9-8495-48F7-80A9-34E744F0AE4F}">
  <ds:schemaRefs>
    <ds:schemaRef ds:uri="264ac7f2-db6b-4a95-84e0-87a8fdd0b180"/>
    <ds:schemaRef ds:uri="e91b5e26-186a-4b2b-8b69-a0e594c269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93A5EB8-6E01-4774-9C22-A17AF7DADCA6}">
  <ds:schemaRefs>
    <ds:schemaRef ds:uri="264ac7f2-db6b-4a95-84e0-87a8fdd0b180"/>
    <ds:schemaRef ds:uri="e91b5e26-186a-4b2b-8b69-a0e594c269d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337D5EE-6782-4679-BA3B-CC1A9DDDC2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656</Words>
  <Application>Microsoft Office PowerPoint</Application>
  <PresentationFormat>Widescreen</PresentationFormat>
  <Paragraphs>159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Garamond</vt:lpstr>
      <vt:lpstr>Myriad Pro Light</vt:lpstr>
      <vt:lpstr>Office Theme</vt:lpstr>
      <vt:lpstr>PowerPoint Presentation</vt:lpstr>
      <vt:lpstr>109th Legislature, 1st Regular Session</vt:lpstr>
      <vt:lpstr>Child Care Subsidy</vt:lpstr>
      <vt:lpstr>Child Care Subsidy</vt:lpstr>
      <vt:lpstr>Child Care- Workforce</vt:lpstr>
      <vt:lpstr>Child Care- Programs and Operations</vt:lpstr>
      <vt:lpstr>Child Care- Safety and Security</vt:lpstr>
      <vt:lpstr>Child Care- Accessibility</vt:lpstr>
      <vt:lpstr>Child Care- Budget and Taxes</vt:lpstr>
      <vt:lpstr>Child Care- Budget and Taxes</vt:lpstr>
      <vt:lpstr>Child Care- Data</vt:lpstr>
      <vt:lpstr>Home Visiting</vt:lpstr>
      <vt:lpstr>Maternal and Child Health</vt:lpstr>
      <vt:lpstr>Maternal and Child Health</vt:lpstr>
      <vt:lpstr>Important Dates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Medwick</dc:creator>
  <cp:lastModifiedBy>Elizabeth Lopez Everett</cp:lastModifiedBy>
  <cp:revision>26</cp:revision>
  <dcterms:created xsi:type="dcterms:W3CDTF">2021-05-06T02:14:56Z</dcterms:created>
  <dcterms:modified xsi:type="dcterms:W3CDTF">2025-01-28T03:10:34Z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0x0101005C387CAE75C99745A93D27D94EAD618F</vt:lpwstr>
  </property>
  <property fmtid="{D5CDD505-2E9C-101B-9397-08002B2CF9AE}" pid="3" name="Order">
    <vt:r8>148400</vt:r8>
  </property>
  <property fmtid="{D5CDD505-2E9C-101B-9397-08002B2CF9AE}" pid="4" name="MediaServiceImageTags">
    <vt:lpwstr/>
  </property>
</Properties>
</file>